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9" r:id="rId4"/>
    <p:sldId id="257" r:id="rId5"/>
    <p:sldId id="261" r:id="rId6"/>
    <p:sldId id="262" r:id="rId7"/>
    <p:sldId id="280" r:id="rId8"/>
    <p:sldId id="265" r:id="rId9"/>
    <p:sldId id="267" r:id="rId10"/>
    <p:sldId id="268" r:id="rId11"/>
    <p:sldId id="269" r:id="rId12"/>
    <p:sldId id="274" r:id="rId13"/>
    <p:sldId id="272" r:id="rId14"/>
    <p:sldId id="273" r:id="rId15"/>
    <p:sldId id="275" r:id="rId16"/>
    <p:sldId id="276" r:id="rId17"/>
    <p:sldId id="277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8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64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66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0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3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665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1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285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2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84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47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29BAC-4191-459B-A4CC-1ED01E855D6C}" type="datetimeFigureOut">
              <a:rPr lang="ru-RU" smtClean="0"/>
              <a:t>11.01.2021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F9BC2-80EB-4789-8DBA-8D59590C4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2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ANTONO~1\AppData\Local\Temp\FineReader11\media\image14.jpe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425E2ABDD53719042607BA36E11E2498068470C5E2377F58AB8167F2495E134EAFB1F96C05A88048E078F8A8E2BCFF3563A124BE5278R5l5D" TargetMode="External"/><Relationship Id="rId2" Type="http://schemas.openxmlformats.org/officeDocument/2006/relationships/hyperlink" Target="consultantplus://offline/ref=425E2ABDD53719042607BA36E11E2498068470C5E2377F58AB8167F2495E134EAFB1F96C05A88448E078F8A8E2BCFF3563A124BE5278R5l5D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consultantplus://offline/ref=425E2ABDD53719042607BA36E11E2498068571C3E53E7F58AB8167F2495E134EAFB1F96C06AE8641B622E8ACABE8F32A62BE3ABD4C785432RElE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«Планирование государственных и муниципальных закупок на 2021 год»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регулирование планирования закупок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463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4357" y="304800"/>
            <a:ext cx="7209275" cy="532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900" algn="ctr">
              <a:lnSpc>
                <a:spcPts val="3650"/>
              </a:lnSpc>
              <a:spcAft>
                <a:spcPts val="2035"/>
              </a:spcAft>
            </a:pPr>
            <a:r>
              <a:rPr lang="ru-RU" sz="2800" b="1" i="1" spc="-5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формирует план-график </a:t>
            </a:r>
            <a:r>
              <a:rPr lang="ru-RU" sz="2800" b="1" i="1" spc="-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закупок?</a:t>
            </a:r>
            <a:endParaRPr lang="ru-RU" sz="2800" b="1" i="1" spc="-5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7265" y="1202724"/>
            <a:ext cx="8163522" cy="349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>
              <a:lnSpc>
                <a:spcPts val="1750"/>
              </a:lnSpc>
              <a:spcBef>
                <a:spcPts val="1500"/>
              </a:spcBef>
              <a:spcAft>
                <a:spcPts val="187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и полномочия контрактной службы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68" y="2008098"/>
            <a:ext cx="11368216" cy="2859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160"/>
              </a:lnSpc>
              <a:spcBef>
                <a:spcPts val="2700"/>
              </a:spcBef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планировании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закупок контрактная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служба осуществляет следующие функции и полномочия:</a:t>
            </a:r>
          </a:p>
          <a:p>
            <a:pPr marL="342900" lvl="0" indent="-342900" algn="just">
              <a:lnSpc>
                <a:spcPts val="2160"/>
              </a:lnSpc>
              <a:spcBef>
                <a:spcPts val="270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+mj-lt"/>
              <a:buAutoNum type="arabicPeriod"/>
              <a:tabLst>
                <a:tab pos="393065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разрабатывает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план-график, осуществляет подготовку изменений в план-график;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3. размещает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 единой информационной системе в сфере закупок (далее - единая информационная система) план-график и внесенные в него изменения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38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9774" y="436605"/>
            <a:ext cx="7485934" cy="48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>
              <a:lnSpc>
                <a:spcPts val="3100"/>
              </a:lnSpc>
              <a:spcAft>
                <a:spcPts val="2895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Где формируется план график на 2021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год?</a:t>
            </a:r>
            <a:endParaRPr lang="ru-RU" sz="2800" b="1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5459" y="1087334"/>
            <a:ext cx="11467071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57300" algn="just">
              <a:spcAft>
                <a:spcPts val="600"/>
              </a:spcAft>
            </a:pPr>
            <a:r>
              <a:rPr lang="ru-RU" sz="2800" b="1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Заказчики федерального уровня</a:t>
            </a:r>
            <a:r>
              <a:rPr lang="ru-RU" sz="2800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, в том числе бюджетные учреждения формируют, утверждают планы-графики в системе "Электронный бюджет" и размещают планы- графики в ЕИС посредством информационного взаимодействия системы "Электронный бюджет" с ЕИС.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R="1257300" algn="just">
              <a:spcAft>
                <a:spcPts val="2870"/>
              </a:spcAft>
            </a:pPr>
            <a:r>
              <a:rPr lang="ru-RU" sz="2800" b="1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Заказчики уровня субъекта и муниципального уровня </a:t>
            </a:r>
            <a:r>
              <a:rPr lang="ru-RU" sz="2800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формируют, утверждают и размещают планы-графики в ЕИС или посредством информационного взаимодействия ЕИС с региональными и муниципальными информационными системами в сфере закупок.</a:t>
            </a:r>
            <a:endParaRPr lang="ru-RU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265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64" y="749643"/>
            <a:ext cx="9605319" cy="35916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0217" y="4654378"/>
            <a:ext cx="109068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План-график - электронный документ, утверждение в течение 10 рабочих дней после доведения лимитов/утверждения ПФХД;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- подписание электронной подписью уполномоченного лица;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Исключается обоснование закупок при планировании;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Измененный порядок формирования ИКЗ (Приказ МФ 55н).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после положительного прохождения контроля по ч.5 ст.99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Детализация позиций по КБК, КВР и автоматический расчет итогов (отложенные сроки)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685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ANTONO~1\AppData\Local\Temp\FineReader11\media\image14.jpe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30" y="1778466"/>
            <a:ext cx="7892469" cy="82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38200" y="3554954"/>
            <a:ext cx="184731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ourier New" panose="02070309020205020404" pitchFamily="49" charset="0"/>
              </a:rPr>
              <a:t/>
            </a:r>
            <a:br>
              <a:rPr kumimoji="0" lang="ru-RU" altLang="ru-RU" sz="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ourier New" panose="02070309020205020404" pitchFamily="49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2659310"/>
            <a:ext cx="10925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Идентификационный код закупки указывается в плане-графике, извещении об осуществлении закупки, приглашении принять участие в определении поставщика (подрядчика, исполнителя), осуществляемом закрытым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способом, документации о закупке, в контракте, а также в иных документах, предусмотренных настоящим Федеральным законом.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в информации и документах, подлежащих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настоящим Федеральным законом размещению в едино! информационной системе, идентификационный код закупки указывается с использованием единой информационной системы.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ИКЗ соответствует одной закупке (одному лоту по закупке в случае, когда закупка осуществляется путем формирования нескольких лотов), за исключением закупок пунктами 4, 5, 23, 42 и 44 части 1 статьи 93 При этом при осуществлении закупки у единственного поставщика в электронной форме на сумму, предусмотренную частью 12 статьи </a:t>
            </a:r>
            <a:r>
              <a:rPr lang="ru-RU" sz="1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закона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44-ФЗ, ИКЗ соответствует одной такой закупке.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ИКЗ осуществляется заказчиком,	иным лицом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осуществляющим закупку в соответствии с Федеральным законом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44-ФЗ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290364"/>
            <a:ext cx="11669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НЕ ЗАБЫВАЕМ!  </a:t>
            </a:r>
            <a:r>
              <a:rPr lang="ru-RU" altLang="ru-RU" b="1" dirty="0" smtClean="0">
                <a:latin typeface="Arial" panose="020B0604020202020204" pitchFamily="34" charset="0"/>
                <a:ea typeface="Arial" panose="020B0604020202020204" pitchFamily="34" charset="0"/>
              </a:rPr>
              <a:t>МИНИСТЕРСТВО </a:t>
            </a:r>
            <a:r>
              <a:rPr lang="ru-RU" altLang="ru-RU" b="1" dirty="0">
                <a:latin typeface="Arial" panose="020B0604020202020204" pitchFamily="34" charset="0"/>
                <a:ea typeface="Arial" panose="020B0604020202020204" pitchFamily="34" charset="0"/>
              </a:rPr>
              <a:t>ФИНАНСОВ РОССИЙСКОЙ ФЕДЕРАЦИИ</a:t>
            </a:r>
            <a:endParaRPr lang="ru-RU" altLang="ru-RU" sz="10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panose="020B0604020202020204" pitchFamily="34" charset="0"/>
                <a:ea typeface="Arial" panose="020B0604020202020204" pitchFamily="34" charset="0"/>
              </a:rPr>
              <a:t>ПРИКАЗ от 10 апреля 2019 г. </a:t>
            </a:r>
            <a:r>
              <a:rPr lang="en-US" altLang="ru-RU" b="1" dirty="0">
                <a:latin typeface="Arial" panose="020B0604020202020204" pitchFamily="34" charset="0"/>
                <a:ea typeface="Arial" panose="020B0604020202020204" pitchFamily="34" charset="0"/>
              </a:rPr>
              <a:t>N </a:t>
            </a:r>
            <a:r>
              <a:rPr lang="ru-RU" altLang="ru-RU" b="1" dirty="0">
                <a:latin typeface="Arial" panose="020B0604020202020204" pitchFamily="34" charset="0"/>
                <a:ea typeface="Arial" panose="020B0604020202020204" pitchFamily="34" charset="0"/>
              </a:rPr>
              <a:t>55н</a:t>
            </a:r>
            <a:endParaRPr lang="ru-RU" altLang="ru-RU" sz="10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panose="020B0604020202020204" pitchFamily="34" charset="0"/>
                <a:ea typeface="Arial" panose="020B0604020202020204" pitchFamily="34" charset="0"/>
              </a:rPr>
              <a:t>ОБ УТВЕРЖДЕНИИ ПОРЯДКА ФОРМИРОВАНИЯ ИДЕНТИФИКАЦИОННОГО КОДА ЗАКУПКИ</a:t>
            </a:r>
            <a:endParaRPr lang="ru-RU" altLang="ru-RU" sz="10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ea typeface="Courier New" panose="02070309020205020404" pitchFamily="49" charset="0"/>
              </a:rPr>
              <a:t>В 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Список изменяющих документов (в ред. Приказа Минфина России от 09.10.2019 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N 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1б2н)</a:t>
            </a:r>
            <a:endParaRPr lang="ru-RU" altLang="ru-RU" sz="1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Идентификационный код закупки состоит из следующих элементов:</a:t>
            </a:r>
            <a:endParaRPr lang="ru-RU" altLang="ru-RU" sz="10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531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617" y="201336"/>
            <a:ext cx="11551639" cy="6453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>
              <a:lnSpc>
                <a:spcPts val="3650"/>
              </a:lnSpc>
              <a:spcAft>
                <a:spcPts val="1670"/>
              </a:spcAft>
            </a:pPr>
            <a:r>
              <a:rPr lang="ru-RU" sz="2000" b="1" i="1" spc="-50" dirty="0" smtClean="0">
                <a:solidFill>
                  <a:srgbClr val="FF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НЕ ЗАБЫВАЕМ!    </a:t>
            </a:r>
            <a:r>
              <a:rPr lang="ru-RU" sz="2000" b="1" i="1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Порядок </a:t>
            </a:r>
            <a:r>
              <a:rPr lang="ru-RU" sz="2000" b="1" i="1" spc="-5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формирования ИКЗ</a:t>
            </a:r>
            <a:endParaRPr lang="ru-RU" sz="2000" b="1" i="1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200"/>
              </a:lnSpc>
              <a:spcAft>
                <a:spcPts val="62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При формировании кода нужно учитывать следующие правила (п. 5 Порядка формирования ИКЗ):</a:t>
            </a:r>
          </a:p>
          <a:p>
            <a:pPr marL="342900" marR="38100" lvl="0" indent="-342900" algn="just">
              <a:lnSpc>
                <a:spcPts val="1250"/>
              </a:lnSpc>
              <a:spcAft>
                <a:spcPts val="90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•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год закупки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приведите только две последние цифры года, в котором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будет размещено извещение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 закупке (направлено приглашение на участие в закупке)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или заключен контракт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(если извещение не требуется);</a:t>
            </a:r>
          </a:p>
          <a:p>
            <a:pPr marL="342900" marR="38100" lvl="0" indent="-342900" algn="just">
              <a:lnSpc>
                <a:spcPts val="1250"/>
              </a:lnSpc>
              <a:spcAft>
                <a:spcPts val="90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•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идентификационный код заказчика (ИКУ)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отразите 20-значный код, который присвоили вашему учреждению при регистрации в ЕИС. Его можно узнать в реестре организаций, зарегистрированных в ЕИС;</a:t>
            </a:r>
          </a:p>
          <a:p>
            <a:pPr marL="342900" marR="38100" lvl="0" indent="-342900" algn="just">
              <a:lnSpc>
                <a:spcPts val="1250"/>
              </a:lnSpc>
              <a:spcAft>
                <a:spcPts val="94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•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номер закупки в плане-графике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укажите номер от 0001 до 9999 в порядке возрастания. Нумеруйте закупки на каждый год начиная с 0001 до 9999;</a:t>
            </a:r>
          </a:p>
          <a:p>
            <a:pPr marL="342900">
              <a:lnSpc>
                <a:spcPts val="1200"/>
              </a:lnSpc>
              <a:spcAft>
                <a:spcPts val="62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Если на основании позиции плана-графика проводится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одна закупка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то в извещении о ней укажите "001".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marR="38100" lvl="0" indent="-342900" algn="just">
              <a:lnSpc>
                <a:spcPts val="1250"/>
              </a:lnSpc>
              <a:spcAft>
                <a:spcPts val="90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Если на основании позиции плана-графика проводятся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несколько закупок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то в извещениях о них присвойте им номера "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001", "002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" и т.д.</a:t>
            </a:r>
          </a:p>
          <a:p>
            <a:pPr marL="342900" marR="38100" lvl="0" indent="-342900" algn="just">
              <a:lnSpc>
                <a:spcPts val="1250"/>
              </a:lnSpc>
              <a:spcAft>
                <a:spcPts val="90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Если контракт заключается с единственным поставщиком по п. п.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4, 5, 23, 42, 44 ч. 1 ст. 93 Закона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44- ФЗ,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качестве порядкового номера закупки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укажите "000".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38100" lvl="0" indent="-342900" algn="just">
              <a:lnSpc>
                <a:spcPts val="1250"/>
              </a:lnSpc>
              <a:spcAft>
                <a:spcPts val="90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код объекта закупки - это код группы (первые четыре цифры) в классификаторе ОКПД2, к которой относится товар (работа, услуга).</a:t>
            </a:r>
          </a:p>
          <a:p>
            <a:pPr marL="342900" marR="38100">
              <a:spcAft>
                <a:spcPts val="94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Укажите код объекта закупки - "0000",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если у вас закупка, в которой несколько товаров (работ, услуг) с разными кодами ОКПД2,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или закупки, планируемые на основании п. 3 ч. 2 ст. 83.1, п. п. 4, 5, 23, 26, 33, 42, 44 ч. 1 ст. 93 Закона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44-ФЗ (п. 6 Порядка формирования ИКЗ);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200"/>
              </a:lnSpc>
              <a:spcAft>
                <a:spcPts val="605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код вида расходов (КВР),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 которому оплачивается закупка, состоит из трех знаков.</a:t>
            </a:r>
          </a:p>
          <a:p>
            <a:pPr marL="342900" marR="38100" lvl="0" indent="-342900" algn="just">
              <a:lnSpc>
                <a:spcPts val="1270"/>
              </a:lnSpc>
              <a:spcAft>
                <a:spcPts val="92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Он определяется в соответствии с Приложением 4 к Порядку, утвержденному Приказом Минфина России от 06.06.2019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85н.</a:t>
            </a:r>
          </a:p>
          <a:p>
            <a:pPr marL="342900" marR="38100" lvl="0" indent="-342900" algn="just">
              <a:lnSpc>
                <a:spcPts val="1250"/>
              </a:lnSpc>
              <a:spcAft>
                <a:spcPts val="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27432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Укажите КВР "000", если вы формируете ИКЗ для унитарного предприятия или закупка будет финансироваться по нескольким КВР (п. 6 Порядка формирования идентификационного кода закупки)</a:t>
            </a:r>
          </a:p>
          <a:p>
            <a:r>
              <a:rPr lang="ru-RU" dirty="0">
                <a:solidFill>
                  <a:srgbClr val="000000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659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49" y="395287"/>
            <a:ext cx="11186983" cy="60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69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85" y="309562"/>
            <a:ext cx="10700950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33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27" y="-9525"/>
            <a:ext cx="11195222" cy="687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92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43" y="47625"/>
            <a:ext cx="11434119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536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232" y="403655"/>
            <a:ext cx="11895438" cy="5414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ts val="1700"/>
              </a:lnSpc>
              <a:spcAft>
                <a:spcPts val="75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952500" algn="l"/>
              </a:tabLst>
            </a:pPr>
            <a:r>
              <a:rPr lang="ru-RU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Статья 16. Планирование закупок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marR="901700" lvl="0" indent="-342900" algn="just">
              <a:lnSpc>
                <a:spcPts val="2160"/>
              </a:lnSpc>
              <a:spcAft>
                <a:spcPts val="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952500" algn="l"/>
              </a:tabLst>
            </a:pPr>
            <a:r>
              <a:rPr lang="ru-RU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Порядок формирования, утверждения, внесения изменений и размещения в ЕИС планов-графиков закупок утвержден Постановлением Правительства РФ от 30.09.2019 </a:t>
            </a:r>
            <a:r>
              <a:rPr lang="en-US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N </a:t>
            </a:r>
            <a:r>
              <a:rPr lang="ru-RU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1279</a:t>
            </a:r>
          </a:p>
          <a:p>
            <a:pPr marL="342900" marR="901700" lvl="0" indent="-342900" algn="just">
              <a:lnSpc>
                <a:spcPts val="2160"/>
              </a:lnSpc>
              <a:spcAft>
                <a:spcPts val="0"/>
              </a:spcAft>
              <a:buClr>
                <a:srgbClr val="000000"/>
              </a:buClr>
              <a:buSzPts val="1450"/>
              <a:buFont typeface="Arial" panose="020B0604020202020204" pitchFamily="34" charset="0"/>
              <a:buChar char="►"/>
              <a:tabLst>
                <a:tab pos="9525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РОССИЙСКОЙ ФЕДЕРАЦИИ ПОСТАНОВЛЕНИЕ от 30 сентября 2019 г. N 1279 ОБ УСТАНОВЛЕНИИ ПОРЯДКА ФОРМИРОВАНИЯ, УТВЕРЖДЕНИЯ ПЛАНОВ-ГРАФИКОВ ЗАКУПОК, ВНЕСЕНИЯ ИЗМЕНЕНИЙ В ТАКИЕ ПЛАНЫ-ГРАФИКИ, РАЗМЕЩЕНИЯ ПЛАНОВ-ГРАФИКОВ ЗАКУПОК В ЕДИНОЙ ИНФОРМАЦИОННОЙ СИСТЕМЕ В СФЕРЕ ЗАКУПОК, ОСОБЕННОСТЕЙ ВКЛЮЧЕНИЯ ИНФОРМАЦИИ В ТАКИЕ ПЛАНЫ-ГРАФИКИ И ТРЕБОВАНИЙ К ФОРМЕ ПЛАНОВ-ГРАФИКОВ ЗАКУПОК И О ПРИЗНАНИИ УТРАТИВШИМИ СИЛУ ОТДЕЛЬНЫХ РЕШЕНИЙ ПРАВИТЕЛЬСТВА РОССИЙСКОЙ ФЕДЕРАЦИИ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частями 3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4 статьи 16 Федерального закона "О контрактной системе в сфере закупок товаров, работ, услуг для обеспечения государственных и муниципальных нужд" Правительство Российской Федерации постановляет: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Утвердить прилагаемое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Положение о порядке формирования, утверждения планов-графиков закупок, внесения изменений в такие планы-графики, размещения планов-графиков закупок в единой информационной системе в сфере закупок, об особенностях включения информации в такие планы-графики и о требованиях к форме планов-графиков закупок (далее - Положение).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90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05" y="214185"/>
            <a:ext cx="11467071" cy="646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13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0" y="-1714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825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6187" y="-830510"/>
            <a:ext cx="15240001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59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3242" y="-813732"/>
            <a:ext cx="16448015" cy="925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8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745" y="2423655"/>
            <a:ext cx="1161535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Планируемый срок начала закупки – указывается планируемая дата осуществления закупки;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 Планируемый срок исполнения контракта – указывается планируемая дата исполнения контракта/сроки исполнения отдельных этапов контракта (месяц, год);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 Основание заключения контракта с единственным поставщиком – указывается пункт части 1 статьи 93 Федерального закона от 05 апреля 2013 года № 44-ФЗ «О контрактной системе в сфере закупок товаров, работ, услуг для обеспечения государственных и муниципальных нужд»;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 Преимущества установленные для СМП и СОНКО – указывается установление ограничения в отношении участников закупок в соответствии со статье 30 Федерального закона от 05 апреля 2013 года № 44-ФЗ «О контрактной системе в сфере закупок товаров, работ, услуг для обеспечения государственных и муниципальных нужд».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0745" y="115330"/>
            <a:ext cx="116153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План-график формируется в </a:t>
            </a:r>
            <a:r>
              <a:rPr lang="ru-RU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муниципальной автоматизированной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информационной системе «АЦК-</a:t>
            </a:r>
            <a:r>
              <a:rPr lang="ru-RU" sz="16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мунзаказ</a:t>
            </a:r>
            <a:r>
              <a:rPr lang="ru-RU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», при этом, помимо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обязательной информации в соответствии с Постановлением Правительства Российской Федерации от 30 сентября 2019 года № </a:t>
            </a:r>
            <a:r>
              <a:rPr lang="ru-RU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1279, на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основании постановления Окружной администрации города Якутска от 04.03.2020 г. № 65п план-график должен содержать дополнительную информацию об объекте закупки, которая вручную вводится в графе «Дополнительное описание товаров, работ или услуг»: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	 Способ определения закупки – указывается способ закупки;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25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611" y="238897"/>
            <a:ext cx="1144235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может создавать позиции плана-графика как «агрегированные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что значит -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одной позиции плана-графика будет осуществлено несколько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 или вносить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 плана-графика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позакупочно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по принципу «одна закупка — одна строка плана графика».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18 Постановления № 1279 в план-график в форме отдельной закупки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«одна закупка — одна строка плана графика»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включается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 закупке работ по строительству, реконструкции объекта капитального строительства по каждому такому объекту;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 закупке, предусматривающей заключение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энергосервисного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контракта (отдельно от закупок товаров, работ, услуг, относящихся к сфере деятельности субъектов естественных монополий, услуг по водоснабжению, водоотведению, теплоснабжению, газоснабжению, по подключению (присоединению) к сетям инженерно-технического обеспечения по регулируемым в соответствии с законодательством Российской Федерации ценам (тарифам), а также от закупок электрической энергии, мазута, угля и закупок топлива, используемого в целях выработки энергии);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 каждом лоте, выделяемом в соответствии с Федеральным законом;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 закупках, которые планируется осуществлять в соответствии с пунктом 7 части 2 статьи 83, пунктом 3 части 2 статьи 83(1) и пунктами 4, 5, 23, 26, 33, 42 и 44 части 1 статьи 93 Федерального закона, в размере годового объема финансового обеспечения соответствующих закупок.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этом, графы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4, 12, 14 раздела 2 приложения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заполняются. В качестве наименования объекта закупки указывается положение Федерального закона, являющееся основанием для осуществления указанных закупок;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 закупке, подлежащей общественному обсуждению в соответствии с Законом № 44-ФЗ.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Заказчик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вправе создать как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агрерированные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позиции плана – графика (в рамках одной позиции плана-графика будет осуществлено несколько закупок), так и вносить позиции плана-графика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позакупочно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по принципу «одна закупка — одна строка плана графика»</a:t>
            </a:r>
          </a:p>
        </p:txBody>
      </p:sp>
    </p:spTree>
    <p:extLst>
      <p:ext uri="{BB962C8B-B14F-4D97-AF65-F5344CB8AC3E}">
        <p14:creationId xmlns:p14="http://schemas.microsoft.com/office/powerpoint/2010/main" val="378813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038" y="584886"/>
            <a:ext cx="11738918" cy="6558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ctr">
              <a:lnSpc>
                <a:spcPts val="3650"/>
              </a:lnSpc>
              <a:spcAft>
                <a:spcPts val="4380"/>
              </a:spcAft>
            </a:pPr>
            <a:r>
              <a:rPr lang="ru-RU" sz="3200" b="1" i="1" spc="-5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формирует план-график </a:t>
            </a:r>
            <a:r>
              <a:rPr lang="ru-RU" sz="3200" b="1" i="1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закупок?</a:t>
            </a:r>
            <a:endParaRPr lang="ru-RU" sz="3200" b="1" i="1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R="254000" algn="just">
              <a:buFont typeface="Arial" panose="020B0604020202020204" pitchFamily="34" charset="0"/>
              <a:buChar char="•"/>
            </a:pPr>
            <a:r>
              <a:rPr lang="ru-RU" sz="20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    </a:t>
            </a:r>
            <a:r>
              <a:rPr lang="ru-RU" sz="28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государственные </a:t>
            </a:r>
            <a:r>
              <a:rPr lang="ru-RU" sz="2800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(муниципальные) заказчики,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действующие соответственно от имени РФ, субъекта РФ, муниципального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образования;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  бюджетные учреждения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;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  унитарные предприятия;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     автономные учреждения</a:t>
            </a:r>
            <a:r>
              <a:rPr lang="ru-RU" sz="2800" spc="-50" dirty="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12700" marR="254000" algn="just">
              <a:lnSpc>
                <a:spcPts val="2160"/>
              </a:lnSpc>
              <a:spcAft>
                <a:spcPts val="6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     </a:t>
            </a:r>
          </a:p>
          <a:p>
            <a:pPr marL="12700" marR="254000" algn="just">
              <a:lnSpc>
                <a:spcPts val="2160"/>
              </a:lnSpc>
              <a:spcAft>
                <a:spcPts val="60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      Такие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учреждения включают в план-график закупки, проводимые за счет средств соответствующего бюджета РФ, выделенных </a:t>
            </a:r>
            <a:r>
              <a:rPr lang="ru-RU" sz="280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на </a:t>
            </a:r>
            <a:r>
              <a:rPr lang="ru-RU" sz="280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осуществление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капвложений в объекты государственной (муниципальной) собственности (ч. 4 ст. 15 Закона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N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44-ФЗ) бюджетные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 автономные учреждения, унитарные предприятия, иные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юрлица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, которым государственный (муниципальный) заказчик в соответствии с положениями Бюджетного кодекса РФ передал свои полномочия.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В этом случае план-график формируется от лица такого заказчика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014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1367</Words>
  <Application>Microsoft Office PowerPoint</Application>
  <PresentationFormat>Широкоэкранный</PresentationFormat>
  <Paragraphs>70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Lucida Sans Unicode</vt:lpstr>
      <vt:lpstr>Times New Roman</vt:lpstr>
      <vt:lpstr>Тема Office</vt:lpstr>
      <vt:lpstr>«Планирование государственных и муниципальных закупок на 2021 год»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Д. Антонова</dc:creator>
  <cp:lastModifiedBy>Светлана Д. Антонова</cp:lastModifiedBy>
  <cp:revision>25</cp:revision>
  <dcterms:created xsi:type="dcterms:W3CDTF">2020-01-28T00:46:34Z</dcterms:created>
  <dcterms:modified xsi:type="dcterms:W3CDTF">2021-01-11T07:46:11Z</dcterms:modified>
</cp:coreProperties>
</file>